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83" r:id="rId5"/>
    <p:sldId id="273" r:id="rId6"/>
    <p:sldId id="281" r:id="rId7"/>
    <p:sldId id="274" r:id="rId8"/>
    <p:sldId id="275" r:id="rId9"/>
    <p:sldId id="287" r:id="rId10"/>
    <p:sldId id="276" r:id="rId11"/>
    <p:sldId id="285" r:id="rId12"/>
    <p:sldId id="277" r:id="rId13"/>
    <p:sldId id="284" r:id="rId14"/>
    <p:sldId id="278" r:id="rId15"/>
    <p:sldId id="286" r:id="rId16"/>
    <p:sldId id="279" r:id="rId17"/>
    <p:sldId id="280" r:id="rId18"/>
    <p:sldId id="288" r:id="rId1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8" autoAdjust="0"/>
    <p:restoredTop sz="77930" autoAdjust="0"/>
  </p:normalViewPr>
  <p:slideViewPr>
    <p:cSldViewPr>
      <p:cViewPr varScale="1">
        <p:scale>
          <a:sx n="80" d="100"/>
          <a:sy n="80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00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4586EB2-8907-4BA0-98D5-D815C7D4BC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C63699-CE38-451C-9399-71111597D6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2BCD0CA-7407-4F9E-A3D9-E72479F42B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18ADDCE4-59B7-4F39-8084-C003CD4420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CF23C024-16E2-40D7-96D0-E57DF422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C559093-1155-47AB-9890-F41DC4E22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653FDBC-2B26-4CF6-B379-7FEF7A032F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277DB9F-5A92-4B05-A2FA-272CBF72A5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FDFB3741-EC19-4F11-B9DC-210ACAA3C7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7BA5618-3FA1-485A-8DFA-426A7F2C11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9787401E-78BC-4609-86AE-FB1CD3E71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8096E90-7BC5-473E-9F9D-4CF5007818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D372998-8DAB-4043-B21A-D21CEFB9D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4195BC-0AAD-474F-876C-61BCA29F3DB9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9568F69-E625-472E-A412-BB1A44F2A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B8F36C3-73D8-4A9B-BD8C-747956272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is the 2</a:t>
            </a:r>
            <a:r>
              <a:rPr lang="en-US" altLang="en-US" baseline="30000" dirty="0">
                <a:latin typeface="+mn-lt"/>
              </a:rPr>
              <a:t>nd</a:t>
            </a:r>
            <a:r>
              <a:rPr lang="en-US" altLang="en-US" dirty="0">
                <a:latin typeface="+mn-lt"/>
              </a:rPr>
              <a:t> of 6 annotated PowerPoint (aPPT) Modules covering MCM-6 “Good Housekeeping” employee training.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module covers parks and grounds of the municipally-owned public areas.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Permitted MS4s, particularly cities, own many such areas, and the maintenance activities can contribute pollution in stormwater runoff.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2E8FAA0-886C-4047-BC61-66EFD01B6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631FA-F3CE-4D28-AC42-3741C8B4FD18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538E478-A00B-425F-A4ED-421E533AE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0924132-2C7E-4299-9082-F41A68468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Compost is an excellent substitute for chemical fertilizers, especially when the compost is produced locally from vegetative debris.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Chemical fertilizers often are added aggressively, more so than the plants require.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results in excess amounts of nutrients which are washed off during rainfall that can pollute streams and ponds.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Excess chemical fertilizers can also percolate down through the soil into shallow ground water where it may affect drinking water sources.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city’s stormwater permit requires the reduction of excess nutrient overload of local waterbodies.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How can you determine the ideal application limit? Before applying fertilizers, have the soils tested for nitrogen and phosphorus.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soil test results will recommend application needs and rates, if any, for each area tested.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1BEFA13-5CF7-4E9B-B924-96EF35DE2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110C82-AD7C-421F-A66C-82FCE0271D06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2F74425-AFB3-4838-A653-16AF75F02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F36C332-B239-49D2-9EC3-AB4A27DAC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Bare ground is prone to erosion during rainfall runoff, and the impacts to streams and ponds can be severe.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City properties with landscaping that has exposed bare soils need to have better ground cover or mulch applied to reduce soil loss via erosion.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Mulch lessens the impact of rain drops and minimizes the amount of soil knocked loose and suspended.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It also shades the soil minimizing evaporative losses and slows the water flowing over the surface.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Mulch absorbs some of the water in rainfall reducing the amount of runoff.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Plants can accomplish the same things by slightly different mechanisms which makes areas lush with a variety of plants effective against soil erosion.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greater the amount and diversity of plants in landscaping results in more healthy soils, less nutrient loss, less erosion, and more attractive landscaping.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072B222-D7D7-4599-AF8F-1A05D32C0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F7C75-485F-4BF4-89CA-508D59E6EF68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A253DA4-DB85-468B-894C-6976BD862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212DBFF-500F-453A-80FF-FCF0F99AA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Pesticides and herbicides are toxic chemicals designed to selectively kill certain types of insect pests and nuisance plants, respectively.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Each chemical has very specific requirements from the manufacturer on how to properly dilute and use each chemical.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Manufacturer’s directions include instructions for the proper use, storage and disposal of waste products and materials that come in contact with the chemicals.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Never mis-use any pesticide or herbicide; always follow manufacturer’s instructions carefully.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most important safety gear are use of proper gloves and eye protection, and even breathing respirators may be needed for certain chemicals.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Do not wear leather gloves when mixing chemicals; the gloves will absorb the chemicals allowing chemicals to be in contact with your skin.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Wear manufacturer-recommended rubber, latex, nitrile or other type gloves that materials can’t penetrate.  Elbow length gloves are best.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Eye protection and a  safety apron are also recommended by manufacturers.  Consider using a face shield for even more protection if needed.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47B25CD-179A-4C57-93D7-C811AE161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41E73-ABF7-43F2-B38F-C05AC34BEF65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29BD346-4C9B-49F3-9B63-500E02CA5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E7D60E-C131-4C29-AD08-4A152E40E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also important to prepare chemical sprayers and other equipment in a safe location where chemical spills can be contained and cleaned up if they occur.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to avoid open areas where wind can cause back-spray of liquids or dust and other airborne particles might enter the spray tank and clog nozzles or air ports.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 the proper use of safety gear by this employee in the picture: face shield, long chemical apron, elbow length gloves.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aware of the locations of all storm drains, stormwater drainage ditches and channels and local creeks.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spill does occur, protect these areas from contact with the spilled chemical by quickly deploying the proper absorbents.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follow manufacturer’s directions for proper spill cleanup and waste disposal.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should also have locally prepared Standard Operating Procedures (SOPs) or other written instructions for handling of pesticides and herbicides.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A10CB6E-B4C7-496E-839B-6A19E4A3F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355051-B437-4646-8A81-9B96F6845E43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37BF66A-B057-48E5-8CA2-232A295BF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603EEC2-B76D-4C8F-8029-9E06C98F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Pesticides and herbicides are most effective when applications are timed to coincide with an insect’s or plant’s more vulnerable life-stage.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plants this is frequently during an active growing stage or early development.  For insects this might be an early developmental stage.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good news is that you don’t need to be a biologist or understand the many different types of life stages of insects and plants.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manufacturer’s directions will specify the best time of year and the best conditions under which you should apply their products.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many less toxic alternatives to more traditional pesticide and herbicide chemicals that you can consider using.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with other cities and check internet sources to see if less toxic alternatives might work for some of your applications.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 of applications is also critically important. Again, follow manufacturer’s instructions to maximize effectiveness of applications.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E807B8E-20F6-4966-8901-D87EE5F49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77CAF9-D1CE-49D1-B5C7-3AD6647885E3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A770CFF-2252-4087-B4EC-842532CE8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53E4F61-A9FE-4EA6-9532-866F1AC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to a broadcast spreader or sprayer is targeted spot applications.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focuses the chemicals onto areas of greatest need while sparing wider areas that do not need chemical applications.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can significantly reduce the amount of chemicals applied which will save time and money.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the reduced amounts of chemicals used results in having lesser amounts of toxic chemicals washing off during rainfall into local streams and ponds.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35F11D6-95E2-45FD-B405-CBE28EB2E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BEEC33-7B9F-4C8C-93BA-28838B54731A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D1F01E8-1E78-43CD-AAA4-E082CFC28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C85A7AD-3E2B-4613-9B92-86E38A485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Impervious surfaces are those areas that do not allow for rainfall or be absorbed into the ground.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are concrete or asphalt streets, driveways, sidewalks and parking lots.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Pesticides and herbicides sprayed on impervious surfaces will wash off with the next rain event.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these chemicals will adhere to silt and small organic particles and be carried to the nearest body of water with the next flush of water.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particular concern is avoiding spraying or apply chemicals immediately next to waterbodies like streams, ponds or near gutters or storm drains.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78CAE6A-2FA5-40B2-98BC-CA1DA1597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A7DA03-46D7-4A97-AA53-221D5F977C93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42A358A-B0B5-4A09-AA08-7C995EBBE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15E4E3D-DEC9-4E85-AF5B-2E1446BD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Chemicals sprayed during windy conditions can drift to sensitive areas or to areas not needing treatment.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Wind-blown chemical spray can also drift into streams, ponds or the stormwater collection system.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manufacturers recommend that their chemicals should not be applied within 24 hours prior to an anticipated rain event.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find that there has been any chemical over-spray into sensitive areas (streams or ponds) or chemicals spilled, report such “releases” to your supervisor.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concludes the 2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6 annotated PowerPoint (aPPT) Modules for local MCM-6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Presentations 2 through 5 cover the training subjects listed in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OKR04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final Presentation 6 covers additional facilities that may be owned by GCSA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INCOG expects to be able to return to physical half-day GCSA Employee Training Workshops in the second half of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interim period, INCOG will continue to prepare annotated PowerPoints (aPPTs) for local staff training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3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853B770-AB31-43C7-8F37-55C1A4346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6F4716-771B-462E-AB87-0D822752705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E0B5223-58B2-4873-99C7-646053359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EAE8673-09C3-42A4-8339-C2078747A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All of these activities have the ability to negatively impact stormwater quality.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We will cover these 5 critical areas in which Best Management Practices (BMPs) can help reduce and eliminate pollutants in stormwater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Most of these are common sense when you think about them, but nonetheless they are often forgotten when planning the day’s activities.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OKR04 permit requires that employees be trained on and implement pollution control practices.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CE97C6-19F3-440A-A219-35DFBF101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14E5C9-81E9-48E0-81EA-D468AEAB81AF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795F74F-17BD-4A8C-9A99-D47DB5C94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7C8047-8ECD-4D7C-8E28-DDC32EF67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Whenever possible, select native plant species for municipal landscaping in parks and other open spaces.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Native plants have adapted to the local weather conditions and are frequently more resistant to diseases and pests.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Native plants require less watering and maintenance which means less work, lower costs and hardy growth.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Perennials will come up year after year which means less work at the beginning of each growing season.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Annuals will need to be planted each season but they also have a place in the overall plan.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Allow for the additional time annuals need if these are in your planting rotation.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8F1D05-35E8-43ED-BCAE-40F515CCF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5EB3D-16AA-4123-B096-BF786BDAA5BD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69AEF7D-B6B7-4739-BD02-66D7CA207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EF1CA75-8AE7-4715-B854-ABF0F38F6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following are important sources of information about plant selection and care.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All of these sources know what plants will do well in your areas.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Plant selection should be based upon which ones are best suited to the local climate.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Proper plant selection ensures  that your landscaping will require less problematic care and maintenance.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Some things to consider are: soil type, minimum and maximum temperatures, amount of sun or shade, water needs, number of growing days, disease resistance, invasiveness, fertilizer needs, etc.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+mn-lt"/>
              </a:rPr>
              <a:t>The Master Gardener Program has volunteers all across Oklahoma and in many other states.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+mn-lt"/>
              </a:rPr>
              <a:t>They can be contacted through the OSU Extension Service.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85EF190-142C-444D-845E-375E09D07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56C003-1F51-4A76-9AD0-D95CBA8904AA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E993E27-9DC7-45C5-BA4D-09BF5E87C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1F69A4D-5190-4406-819B-9B93CA6FF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Over watering of landscapes and plant beds wastes water and increases your stormwater pollutant load.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In hot weather, watering at night or the early morning hours will reduce evaporative losses thus saving water and helping to control costs.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Be aware that aerobic land application sprinklers will come on when tanks reach a certain level, whether it is raining or not.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Many such automatic watering systems waste water under these circumstances and cause increased and wasteful runoff.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E04D7EA-7C30-4E50-9054-0B1C42645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EABBD9-9BEE-45BB-BD3F-4EA9B6CB51F5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9E2CEDB-C23B-4769-8571-C0B2725AA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7BDAF4A-C631-4150-AD8F-CA45570E6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you use an automated watering system, be certain that it has controls to avoid operation during rainfall or freezing weather.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Such systems can be set to turn off sprinklers during rainy weather or freezing conditions.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not only saves you money, but it preserves our water resources and helps protect our surface waters from added pollution and erosive flows.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648BA15-FC69-470E-B698-F9EEBDE44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4144EE-E7CA-4D38-A988-AC0B89830861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22505C-E217-417E-8C48-CD33844E9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3C8FCE2-DEB4-4174-802C-CA817C763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In terms of landscaping, “debris” refers to plant waste such as grass clippings, raked leaves and plant trimming waste.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Mowing grass higher helps shade the soil, keeping the roots cooler and reducing evaporative losses from the soil.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Also, a longer leaf blade means more photosynthesis which provides the energy necessary to support a strong root system.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 stronger, deeper root system doesn’t dry out as quickly and doesn’t need watering as often.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+mn-lt"/>
              </a:rPr>
              <a:t>Mulching’s greatest advantage is the direct return to the lawn and soil of nutrients and organic matter needed for lush growth of lawns.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When mulching is not possible, collect and compost grass clippings and leaves.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Composting reduces the need for disposal of plant waste and provides valuable nutrient-rich bedding soil for healthier landscapes.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285DDF5-E836-4FF6-B5B3-B4266BF2B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B82EC-E007-4FCC-8823-F7096CDC72F3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BCCBD03-0D24-4378-ACE1-F95CCB21B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E4D3010-4BC3-494F-A2EC-BC6B45F2A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Another way to return grass clippings to the lawn is to sweep or blow the clippings back onto the grass.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allows soil microbes to break down the grass blades releasing the nutrients into the root zone to be used by the growing grass. 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Cut grass and fallen leaves are organic-rich materials that, when in a stream or pond, consume oxygen in the water.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Oxygen consumption of such materials in streams and ponds is caused by microbes and other organisms growing in the water body.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excess growth of microbes and organisms in the water results in the lowering of the available oxygen for fish and other aquatic organisms.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Low dissolved oxygen in water is a sure sign of ecosystem stress and one of the most common problems of pollution in urban streams and ponds.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8A11339-8C60-4F03-9D3E-E811E787E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A0A28-57B5-4F1F-BC0E-F04CF5A8104E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B61C9BC-744D-4470-95BC-165462FD2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AB68C2-32C0-43AC-84C3-225A3B0F5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It may seem harmless and very convenient to blow or sweep lawn clippings into storm drain inlets, but DON’T!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Neither should any type of trash or chemical be poured or placed into a storm drain inlet.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Grass clippings and leaves can accumulate inside storm drains, building up in size until the drain is blocked restricting flow of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In addition, lawn chemicals adhere to grass clippings which can then be transported directly into a water body through a storm drainage system.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Storm drains transport their contents directly to channels that discharge to local streams and ponds; there is no treatment of storm drain water.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622F8D0B-A01A-4159-B403-C513D72F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00237BF2-D810-4439-9A62-F6879EF5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E27CBDE1-CF49-4395-9B52-A2C71919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5990F3-3425-4E86-B07C-5A9BD21B7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3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79AE3C9-3090-45F2-837F-48105F99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45AD19C-4E29-4BDB-AFA2-460C5DFD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E0C5413-5656-4321-A982-7A46DD9C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5521-E5FF-4DB5-A695-3C652438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2541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241502A-E4CD-40F6-B0D6-252ECE37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87F14BA-614B-4E63-AD3E-0141BC40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649454A-97AF-4BE1-BE0A-8627DBFE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B243-5751-40F6-AB05-5104E77C6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81320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5DB7F2-9A9D-40A8-8346-247E3BC0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57C3C-04F3-4F75-ABDE-B8C2CECA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D20C49-FBC2-41A8-B021-1B165348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4F59C1-652B-4ADE-B0E1-8F0A9773D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8828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8C1B996-7A2E-4727-A6E0-44F733D5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AB77429-9863-49AB-8879-32476526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2374985-EA70-42BC-AE8F-75FEE8CE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8029-53A7-41FE-B31E-8DB3A43DB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52650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2539C-424D-4E74-BB72-B4BBEE14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3DBC-B7E7-4B0F-89C1-C4D45F1F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6BA5-7604-4106-ABF4-22E89406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D6C0EC6-A0CC-4591-882E-76C42E98F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6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C1841CF-44F0-4946-AE8E-BF795313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BB00DC1-2383-472C-879B-3280E821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17ADF8D-FEBA-42E8-8F83-3F9B5669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90C7-3C9B-4D96-8141-C385D6157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0892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6DC53E7-78EB-411E-A321-C970F043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378F49B-E848-4FC9-8A54-B48B0A0A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960CF79F-E8FB-4487-8ECA-312CAF7A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85CB-F31F-40BC-94EE-68FDE371B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34251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5CF0A30-9685-4448-A23C-1BAAAA02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A465155-25A8-4607-9AC2-ACD0B508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B2AA9ED-B431-402F-B9C9-817F3D8D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45277-AF21-4346-9EC4-DD6F6E325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0458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DCDBE4B-C0BB-484F-A7DF-4D9A1A8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C993232-0187-4B33-AAB8-F010418D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EFD23BC-6086-44C4-9AE2-147367E8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F5CE-09D0-4ED8-A0F8-4ADC78A98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11426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CBA4F3C-F572-4EED-87DF-F1E47E93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C42C87B-3007-4263-867B-D256D47D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9FCD401-2703-4277-B125-A6E3877B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838C5-6C0B-455F-8E08-9B17F1004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266803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80FA3627-B485-42E8-9C03-41E76A4C18A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5D1AAB-C1D0-4D6F-B077-5C31B90DA3E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7E818C9-8FF1-4108-AF15-65FED94AE17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08F92439-AEE5-4852-AF77-4E0DD83533E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E88E565-84F0-4792-9297-35C97B47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CFE4C4D-7459-45A5-86AF-DB6EBE2E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4B75FCA-460F-424B-AFA0-96A68E1C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4E79F3D-50E9-46C9-993A-B6EFC2F8D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7231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4D39184-6EB3-464E-AAF1-F5AF7058EBA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2E7B39A-D243-49F2-86EA-FC16B38DB98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D640744-05C3-4DA5-9E09-2AB98C2582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2B692F30-76C2-498E-93C8-4082BC66B2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E354663-DF0A-41C0-8FD7-939863F4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BB127E7-6BA9-4C2A-8891-D021475FD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109D3C8-4109-4217-B9AD-AE89C0239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D80B7B8-5D27-49C2-BD00-4E6000B6FAE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7B9174D-9145-4762-AC24-DC8BA2D3096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F8780C-99E6-4AE8-8CCB-072234B5CA4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7E7CC1-0223-40D2-A3FE-5D9B839861A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8" r:id="rId9"/>
    <p:sldLayoutId id="2147483764" r:id="rId10"/>
    <p:sldLayoutId id="2147483765" r:id="rId11"/>
    <p:sldLayoutId id="2147483769" r:id="rId12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seaman@incog.org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0DB7BF97-5B03-4802-9DC8-ED44175CF82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4800" y="685800"/>
            <a:ext cx="8496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chemeClr val="tx2"/>
                </a:solidFill>
                <a:latin typeface="Calibri" pitchFamily="34" charset="0"/>
              </a:rPr>
              <a:t>2. MCM-6 Good Housekeeping at Municipal Facilities:</a:t>
            </a:r>
            <a:br>
              <a:rPr lang="en-US" sz="4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Parks and Open Space Maintenance</a:t>
            </a:r>
            <a:endParaRPr lang="en-US" sz="4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625E5A3-8EAD-41F2-B4F7-98F42DE52AA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0069" y="3987800"/>
            <a:ext cx="8001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Green Country Stormwater Alliance (GCSA)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Employee Training Series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Prepared by INCOG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March 2021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02837DE-E517-445D-9515-5E6817F5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943600"/>
            <a:ext cx="7729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defRPr/>
            </a:pPr>
            <a:endParaRPr lang="en-US" sz="9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D1BF89E-CFCE-4CE5-B34B-B469E311E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4343400" cy="704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cs typeface="Times New Roman" pitchFamily="18" charset="0"/>
              </a:rPr>
              <a:t>Soil Management</a:t>
            </a:r>
            <a:r>
              <a:rPr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69966D-4D09-4067-A4C2-D858BDB88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343400" cy="3786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Aerate and add compost to the soil to reduce fertilizer needs, improve drainage and promote root growth.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Have soil tested before the application season to determine fertilizer needs.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E8709BB8-35EE-45C3-8768-B18A8D09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C29ECD-99C1-4E70-8828-C84491EAC21D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10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5365" name="Picture 4" descr="Gene-composting">
            <a:extLst>
              <a:ext uri="{FF2B5EF4-FFF2-40B4-BE49-F238E27FC236}">
                <a16:creationId xmlns:a16="http://schemas.microsoft.com/office/drawing/2014/main" id="{9C663C02-C4AF-45CF-9C18-CC22CC22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402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5A68E0E-A581-4669-888E-7C03E2D6B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47244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cs typeface="Times New Roman" pitchFamily="18" charset="0"/>
              </a:rPr>
              <a:t>Soil Management</a:t>
            </a:r>
            <a:r>
              <a:rPr dirty="0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52AA4FE-5336-485A-8680-D0C1296BB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229600" cy="1042988"/>
          </a:xfrm>
        </p:spPr>
        <p:txBody>
          <a:bodyPr/>
          <a:lstStyle/>
          <a:p>
            <a:pPr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Limit soil erosion by planting vegetation on bare areas and using mulch or matting for landscaped areas. 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9EB5FF10-6820-4A2B-9244-4E1533F7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C83E63-54CD-4E13-AF68-ACF810DBAF38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11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6389" name="Picture 5" descr="0002-8a">
            <a:extLst>
              <a:ext uri="{FF2B5EF4-FFF2-40B4-BE49-F238E27FC236}">
                <a16:creationId xmlns:a16="http://schemas.microsoft.com/office/drawing/2014/main" id="{18102273-D739-49AB-8CE3-34C03228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124200"/>
            <a:ext cx="4165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Gardens 001">
            <a:extLst>
              <a:ext uri="{FF2B5EF4-FFF2-40B4-BE49-F238E27FC236}">
                <a16:creationId xmlns:a16="http://schemas.microsoft.com/office/drawing/2014/main" id="{61045FCC-6A52-47E0-82D1-224F0D92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90525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862505F-DD6F-487F-8DF1-7DFFDFDB6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9248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694709-ED27-4927-BC74-5ABF2B106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55763"/>
            <a:ext cx="3962400" cy="44958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Follow manufacturer’s recommended safety, storage and disposal procedures for pesticides and herbicides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Follow label directions precisely when mixing or applying pesticides or herbicides.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5C012CAD-ED76-478E-B73D-A219921B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2A0075-5D58-4314-BEB8-2DAAB1BE444A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7413" name="Picture 4" descr="fw mixing guy">
            <a:extLst>
              <a:ext uri="{FF2B5EF4-FFF2-40B4-BE49-F238E27FC236}">
                <a16:creationId xmlns:a16="http://schemas.microsoft.com/office/drawing/2014/main" id="{5FBD68CD-5809-4047-8FE1-4FBF9E22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030788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DED1E49-C5F2-4F34-A468-414E498C5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685800"/>
            <a:ext cx="82296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A94B4D-C847-4FC5-8EA2-B0F9D89C90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543800" cy="1905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Mix pesticides and herbicides where spills will not soak into the ground or enter the sanitary sewer or storm drainage system.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Promptly clean up any spills.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43BB74B-BAA7-4326-B8B6-73DFEBB1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8ABAD8-443B-4C61-90BB-A8C0897FC4BF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13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8437" name="Picture 5" descr="pouring roundup">
            <a:extLst>
              <a:ext uri="{FF2B5EF4-FFF2-40B4-BE49-F238E27FC236}">
                <a16:creationId xmlns:a16="http://schemas.microsoft.com/office/drawing/2014/main" id="{4B71CC0E-D57C-4860-9556-32BDD3D3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54400"/>
            <a:ext cx="4648200" cy="309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1BCEDBB3-986A-4AA8-B9C3-D0F5A3747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46083" name="Rectangle 2051">
            <a:extLst>
              <a:ext uri="{FF2B5EF4-FFF2-40B4-BE49-F238E27FC236}">
                <a16:creationId xmlns:a16="http://schemas.microsoft.com/office/drawing/2014/main" id="{833E8942-CAA1-4EA8-B67B-26827985B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5543550" cy="32766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Use landscaping pesticides and herbicides only as needed.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Use non-toxic substitutes for chemicals when possible.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Carefully time your applications to achieve maximum results.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F274843E-BEB2-4E22-BACE-9E9FCCE6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DEC039-9AE4-4556-9A3A-EB45CD896A99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14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9461" name="Picture 2055" descr="5462">
            <a:extLst>
              <a:ext uri="{FF2B5EF4-FFF2-40B4-BE49-F238E27FC236}">
                <a16:creationId xmlns:a16="http://schemas.microsoft.com/office/drawing/2014/main" id="{BB9229C6-354B-4B0D-8E88-171518B7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481263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32B8912-B5BA-4321-8C8A-C89BA7634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84AD97D-B300-420B-96E6-66717EC76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362950" cy="3276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Carefully select the most appropriate product for the problem requiring treatment.</a:t>
            </a:r>
          </a:p>
          <a:p>
            <a:pPr marL="274320" indent="-27432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Apply pesticides and herbicides to the problem area only.  Spot applications will save time, money and introduce fewer toxins to the environment. 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9C550015-13E2-4F4E-B15A-1AE846F3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317186-0B21-4892-B100-2CC71373B9B9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20485" name="Picture 5" descr="fire ant">
            <a:extLst>
              <a:ext uri="{FF2B5EF4-FFF2-40B4-BE49-F238E27FC236}">
                <a16:creationId xmlns:a16="http://schemas.microsoft.com/office/drawing/2014/main" id="{B53AA623-A532-4659-A212-3A43CF2F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25850"/>
            <a:ext cx="4352925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074">
            <a:extLst>
              <a:ext uri="{FF2B5EF4-FFF2-40B4-BE49-F238E27FC236}">
                <a16:creationId xmlns:a16="http://schemas.microsoft.com/office/drawing/2014/main" id="{A956E37A-F5E4-4148-97CA-C1CEFD0F5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21507" name="Rectangle 3075">
            <a:extLst>
              <a:ext uri="{FF2B5EF4-FFF2-40B4-BE49-F238E27FC236}">
                <a16:creationId xmlns:a16="http://schemas.microsoft.com/office/drawing/2014/main" id="{E57D386E-E6DF-4554-A62E-F37E7C3B9A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6576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Do not spray impervious surfaces where the spray could be washed into the storm drain system.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Don’t apply chemicals directly to sensitive areas including streams, lakes, wetlands or drainage areas.</a:t>
            </a:r>
            <a:r>
              <a:rPr lang="en-US" altLang="en-US" sz="2400" dirty="0">
                <a:latin typeface="+mj-lt"/>
              </a:rPr>
              <a:t> 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D29342F4-BC65-4002-A128-1D410C15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A8545D-476C-4616-A527-64605842582D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graphicFrame>
        <p:nvGraphicFramePr>
          <p:cNvPr id="21509" name="Object 3076">
            <a:extLst>
              <a:ext uri="{FF2B5EF4-FFF2-40B4-BE49-F238E27FC236}">
                <a16:creationId xmlns:a16="http://schemas.microsoft.com/office/drawing/2014/main" id="{0568ED2F-F852-4FD2-AB9F-B50DAD948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93751"/>
              </p:ext>
            </p:extLst>
          </p:nvPr>
        </p:nvGraphicFramePr>
        <p:xfrm>
          <a:off x="5181601" y="2247447"/>
          <a:ext cx="3733800" cy="273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8215873" imgH="6019048" progId="Photohse.Document">
                  <p:embed/>
                </p:oleObj>
              </mc:Choice>
              <mc:Fallback>
                <p:oleObj name="Photo House" r:id="rId3" imgW="8215873" imgH="6019048" progId="Photohse.Document">
                  <p:embed/>
                  <p:pic>
                    <p:nvPicPr>
                      <p:cNvPr id="0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2247447"/>
                        <a:ext cx="3733800" cy="2735032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3077" descr="lake outfall">
            <a:extLst>
              <a:ext uri="{FF2B5EF4-FFF2-40B4-BE49-F238E27FC236}">
                <a16:creationId xmlns:a16="http://schemas.microsoft.com/office/drawing/2014/main" id="{D36D46A6-A263-4B55-80F5-672A8763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5956"/>
            <a:ext cx="3261463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4F86D1FA-1662-4851-8C9C-F2D6FA50B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628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Pesticide and Herbicide Practices</a:t>
            </a:r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412FF27-FD22-4B45-AEF7-974E07D474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524000"/>
            <a:ext cx="8305800" cy="18288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Don’t apply during windy conditions or when rain is predicted within 24 hours.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Report suspected pollution problems regarding pesticide or herbicide applications to your supervisor.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C708BF63-F58D-4307-8EB9-6ABC7C1C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138AF5-E1F1-4BA9-A2C8-E5F4ACA1CBDF}" type="slidenum">
              <a:rPr lang="en-US" altLang="en-US" sz="1600">
                <a:solidFill>
                  <a:schemeClr val="tx2"/>
                </a:solidFill>
              </a:rPr>
              <a:pPr eaLnBrk="1" hangingPunct="1"/>
              <a:t>17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22533" name="Picture 1028" descr="checking wind">
            <a:extLst>
              <a:ext uri="{FF2B5EF4-FFF2-40B4-BE49-F238E27FC236}">
                <a16:creationId xmlns:a16="http://schemas.microsoft.com/office/drawing/2014/main" id="{36FDCF89-DB07-4760-846F-4CBCE0E0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1029" descr="sprayer prob3">
            <a:extLst>
              <a:ext uri="{FF2B5EF4-FFF2-40B4-BE49-F238E27FC236}">
                <a16:creationId xmlns:a16="http://schemas.microsoft.com/office/drawing/2014/main" id="{1B8513E1-0D1D-4718-9380-F066927C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84613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6" y="5674334"/>
            <a:ext cx="2982166" cy="574066"/>
          </a:xfrm>
          <a:prstGeom prst="rect">
            <a:avLst/>
          </a:prstGeom>
        </p:spPr>
      </p:pic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5651" y="1335565"/>
            <a:ext cx="1699202" cy="17886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4" y="3810000"/>
            <a:ext cx="3733216" cy="2053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006" y="899924"/>
            <a:ext cx="5206230" cy="189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End of Module 2 on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Parks and Open Space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Maintenance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006" y="3124200"/>
            <a:ext cx="4003714" cy="2709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Vernon Seaman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Manager, Envir. And Energy Planning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Two West 2</a:t>
            </a:r>
            <a:r>
              <a:rPr lang="en-US" sz="190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nd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Street, Ste 800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Tulsa, OK 74103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(918) 579-9451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vseaman@incog.org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7011" y="6266142"/>
            <a:ext cx="480060" cy="476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0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18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9FED9B-B83F-4855-8C3A-98EA68ED1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Parks and Grounds Maintenance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3074B2-0B1B-4D02-8993-00388B5529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dirty="0">
                <a:latin typeface="+mj-lt"/>
              </a:rPr>
              <a:t>This presentation provides suggestions and ideas for controlling pollutants in stormwater runoff for the following activities: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200" dirty="0">
                <a:latin typeface="+mj-lt"/>
              </a:rPr>
              <a:t>Plant Selection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200" dirty="0">
                <a:latin typeface="+mj-lt"/>
              </a:rPr>
              <a:t>Watering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200" dirty="0">
                <a:latin typeface="+mj-lt"/>
              </a:rPr>
              <a:t>Debris Management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200" dirty="0">
                <a:latin typeface="+mj-lt"/>
              </a:rPr>
              <a:t>Soil Management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200" dirty="0">
                <a:latin typeface="+mj-lt"/>
              </a:rPr>
              <a:t>Pesticide and Herbicide Applications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21232952-0E04-420B-B99C-A5FF7497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BA26AC-2859-4314-B3FD-FF6ED9ADE203}" type="slidenum">
              <a:rPr lang="en-US" altLang="en-US" sz="1600">
                <a:solidFill>
                  <a:schemeClr val="tx2"/>
                </a:solidFill>
              </a:rPr>
              <a:pPr eaLnBrk="1" hangingPunct="1"/>
              <a:t>2</a:t>
            </a:fld>
            <a:endParaRPr lang="en-US" alt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>
            <a:extLst>
              <a:ext uri="{FF2B5EF4-FFF2-40B4-BE49-F238E27FC236}">
                <a16:creationId xmlns:a16="http://schemas.microsoft.com/office/drawing/2014/main" id="{995ECE5F-8CB5-422F-A7C7-FE6F51BDB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4648200" cy="838200"/>
          </a:xfrm>
        </p:spPr>
        <p:txBody>
          <a:bodyPr/>
          <a:lstStyle/>
          <a:p>
            <a:pPr eaLnBrk="1" hangingPunct="1"/>
            <a:r>
              <a:rPr lang="en-US" altLang="en-US" sz="4500" dirty="0"/>
              <a:t>Plant Selection</a:t>
            </a:r>
          </a:p>
        </p:txBody>
      </p:sp>
      <p:sp>
        <p:nvSpPr>
          <p:cNvPr id="8195" name="Rectangle 2051">
            <a:extLst>
              <a:ext uri="{FF2B5EF4-FFF2-40B4-BE49-F238E27FC236}">
                <a16:creationId xmlns:a16="http://schemas.microsoft.com/office/drawing/2014/main" id="{2EB56712-260F-4539-A54C-1B58F55190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60525"/>
            <a:ext cx="7924800" cy="1371600"/>
          </a:xfrm>
        </p:spPr>
        <p:txBody>
          <a:bodyPr/>
          <a:lstStyle/>
          <a:p>
            <a:pPr indent="-1588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Native or adapted perennial vegetation will be better suited to local climates and require less water, fertilizer and fewer pesticides.</a:t>
            </a:r>
            <a:r>
              <a:rPr lang="en-US" altLang="en-US" sz="2200" dirty="0">
                <a:latin typeface="+mj-lt"/>
              </a:rPr>
              <a:t> </a:t>
            </a:r>
          </a:p>
          <a:p>
            <a:pPr indent="-1588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3E2BC018-946E-4B72-B3DB-680C4C1F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BE4B90-9293-43D0-89A9-01BE14FFDB1B}" type="slidenum">
              <a:rPr lang="en-US" altLang="en-US" sz="1600">
                <a:solidFill>
                  <a:schemeClr val="tx2"/>
                </a:solidFill>
              </a:rPr>
              <a:pPr eaLnBrk="1" hangingPunct="1"/>
              <a:t>3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39942" name="Picture 2054" descr="garden-verbena">
            <a:extLst>
              <a:ext uri="{FF2B5EF4-FFF2-40B4-BE49-F238E27FC236}">
                <a16:creationId xmlns:a16="http://schemas.microsoft.com/office/drawing/2014/main" id="{FFEB0A62-AC59-4500-966A-9670B5B8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32125"/>
            <a:ext cx="5410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12721E-BF9F-4B83-9085-9F049BE41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4267200" cy="838200"/>
          </a:xfrm>
        </p:spPr>
        <p:txBody>
          <a:bodyPr/>
          <a:lstStyle/>
          <a:p>
            <a:pPr eaLnBrk="1" hangingPunct="1"/>
            <a:r>
              <a:rPr lang="en-US" altLang="en-US" sz="4500" dirty="0"/>
              <a:t>Plant Selection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7BDD5EA-7CCD-424C-A809-1CFAE2E227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953000" cy="4343400"/>
          </a:xfrm>
        </p:spPr>
        <p:txBody>
          <a:bodyPr/>
          <a:lstStyle/>
          <a:p>
            <a:pPr marL="7938" indent="-79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j-lt"/>
                <a:cs typeface="Times New Roman" panose="02020603050405020304" pitchFamily="18" charset="0"/>
              </a:rPr>
              <a:t>Consult the following sources to determine which plants will do well in your situation:</a:t>
            </a:r>
          </a:p>
          <a:p>
            <a:pPr marL="633413" indent="-292100" eaLnBrk="1" hangingPunct="1">
              <a:lnSpc>
                <a:spcPct val="90000"/>
              </a:lnSpc>
              <a:spcBef>
                <a:spcPts val="1800"/>
              </a:spcBef>
              <a:buSzPct val="105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Master Gardner</a:t>
            </a:r>
          </a:p>
          <a:p>
            <a:pPr marL="633413" indent="-292100" eaLnBrk="1" hangingPunct="1">
              <a:lnSpc>
                <a:spcPct val="90000"/>
              </a:lnSpc>
              <a:spcBef>
                <a:spcPts val="1800"/>
              </a:spcBef>
              <a:buSzPct val="105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Local Nursery</a:t>
            </a:r>
          </a:p>
          <a:p>
            <a:pPr marL="633413" indent="-292100" eaLnBrk="1" hangingPunct="1">
              <a:lnSpc>
                <a:spcPct val="90000"/>
              </a:lnSpc>
              <a:spcBef>
                <a:spcPts val="1800"/>
              </a:spcBef>
              <a:buSzPct val="105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OSU Extension Service</a:t>
            </a:r>
          </a:p>
          <a:p>
            <a:pPr marL="633413" indent="-292100" eaLnBrk="1" hangingPunct="1">
              <a:lnSpc>
                <a:spcPct val="90000"/>
              </a:lnSpc>
              <a:spcBef>
                <a:spcPts val="1800"/>
              </a:spcBef>
              <a:buSzPct val="105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County Conservation Districts</a:t>
            </a:r>
          </a:p>
          <a:p>
            <a:pPr marL="633413" indent="-292100" eaLnBrk="1" hangingPunct="1">
              <a:lnSpc>
                <a:spcPct val="90000"/>
              </a:lnSpc>
              <a:buSzPct val="105000"/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633413" indent="-2921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9220" name="Picture 7" descr="Trees &amp; Plants 307">
            <a:extLst>
              <a:ext uri="{FF2B5EF4-FFF2-40B4-BE49-F238E27FC236}">
                <a16:creationId xmlns:a16="http://schemas.microsoft.com/office/drawing/2014/main" id="{D025A535-9985-4D3B-B7A3-C0DE15AFEB0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914400"/>
            <a:ext cx="2514600" cy="25146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1" name="Picture 8" descr="Trees &amp; Plants 409">
            <a:extLst>
              <a:ext uri="{FF2B5EF4-FFF2-40B4-BE49-F238E27FC236}">
                <a16:creationId xmlns:a16="http://schemas.microsoft.com/office/drawing/2014/main" id="{A8887A3D-0CB3-45AA-A651-B2E60CB7EDE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584575"/>
            <a:ext cx="2514600" cy="26003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2" name="Slide Number Placeholder 7">
            <a:extLst>
              <a:ext uri="{FF2B5EF4-FFF2-40B4-BE49-F238E27FC236}">
                <a16:creationId xmlns:a16="http://schemas.microsoft.com/office/drawing/2014/main" id="{FC6333C8-F26B-4ACA-B58C-00BF4A4E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2484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35408E-D452-41DF-927C-AEB80BC0E7B8}" type="slidenum">
              <a:rPr lang="en-US" altLang="en-US" sz="1600">
                <a:solidFill>
                  <a:schemeClr val="tx2"/>
                </a:solidFill>
              </a:rPr>
              <a:pPr eaLnBrk="1" hangingPunct="1"/>
              <a:t>4</a:t>
            </a:fld>
            <a:endParaRPr lang="en-US" alt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4A83861-99E2-451C-8FE0-F6D3BFC37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25908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Watering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3B34882-8056-408B-A5D2-37B3011D6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5029200" cy="39243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Avoid over-watering to prevent excess runoff. 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Avoid runoff by adjusting watering time, direction and volume of spray heads.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Check soil moisture and water only when the top 4” to 5” of soil is dry.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65C831B7-76D4-4F88-A476-AA24404D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910D62-0470-4F9F-B1C0-3293E02A6CF1}" type="slidenum">
              <a:rPr lang="en-US" altLang="en-US" sz="1600">
                <a:solidFill>
                  <a:schemeClr val="tx2"/>
                </a:solidFill>
              </a:rPr>
              <a:pPr eaLnBrk="1" hangingPunct="1"/>
              <a:t>5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0245" name="Picture 7" descr="plc3-sprinkler%20flow">
            <a:extLst>
              <a:ext uri="{FF2B5EF4-FFF2-40B4-BE49-F238E27FC236}">
                <a16:creationId xmlns:a16="http://schemas.microsoft.com/office/drawing/2014/main" id="{B48FB94C-9540-44BD-8F1C-F3D93EFD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9775"/>
            <a:ext cx="3000375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9" descr="Landscape">
            <a:extLst>
              <a:ext uri="{FF2B5EF4-FFF2-40B4-BE49-F238E27FC236}">
                <a16:creationId xmlns:a16="http://schemas.microsoft.com/office/drawing/2014/main" id="{7C44F5A6-D2E4-4254-B11E-EFBA708B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395663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5E5EA718-5985-4B0F-AB36-41A595D10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3124200" cy="704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Watering</a:t>
            </a:r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D6C4B815-6489-4995-B216-D32072FA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Monitor rainfall and turn off sprinklers during rainy weather.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Install rain and freeze sensors on automated sprinkler systems whenever possible.</a:t>
            </a:r>
            <a:r>
              <a:rPr lang="en-US" altLang="en-US" sz="2400" dirty="0">
                <a:latin typeface="+mj-lt"/>
              </a:rPr>
              <a:t> 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52AD2231-11A9-4E14-BAAD-6F4ED036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3FEC6D-81E6-4C3D-B94E-52BB76482CB1}" type="slidenum">
              <a:rPr lang="en-US" altLang="en-US" sz="1600">
                <a:solidFill>
                  <a:schemeClr val="tx2"/>
                </a:solidFill>
              </a:rPr>
              <a:pPr eaLnBrk="1" hangingPunct="1"/>
              <a:t>6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1269" name="Picture 1045">
            <a:extLst>
              <a:ext uri="{FF2B5EF4-FFF2-40B4-BE49-F238E27FC236}">
                <a16:creationId xmlns:a16="http://schemas.microsoft.com/office/drawing/2014/main" id="{5ECDB66E-7F46-4F32-AC1D-2011520B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500438" cy="2738438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048">
            <a:extLst>
              <a:ext uri="{FF2B5EF4-FFF2-40B4-BE49-F238E27FC236}">
                <a16:creationId xmlns:a16="http://schemas.microsoft.com/office/drawing/2014/main" id="{3E6EF865-7F79-4E4C-B174-0B8CA67E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25838"/>
            <a:ext cx="3505200" cy="2719387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F793B50E-4FA5-4279-8A75-7E4129C06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51054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Debris Management</a:t>
            </a:r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80D2E204-60AE-426F-8582-198F2A0CBB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9304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Use a mulching mower, leave clippings on the lawn and cut grass as high as possible.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Compost leaves for use as a soil amendment or shred and add to flower beds as mulch.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063F952B-5FC4-4AE4-BBA1-26BF0E29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56721C-0CAD-49B2-8CD2-1946E552CEA5}" type="slidenum">
              <a:rPr lang="en-US" altLang="en-US" sz="1600">
                <a:solidFill>
                  <a:schemeClr val="tx2"/>
                </a:solidFill>
              </a:rPr>
              <a:pPr eaLnBrk="1" hangingPunct="1"/>
              <a:t>7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2293" name="Picture 1029" descr="CompostPile">
            <a:extLst>
              <a:ext uri="{FF2B5EF4-FFF2-40B4-BE49-F238E27FC236}">
                <a16:creationId xmlns:a16="http://schemas.microsoft.com/office/drawing/2014/main" id="{188F7BAF-0E16-4264-B3AD-33BA481D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1"/>
            <a:ext cx="366944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30" descr="mowing">
            <a:extLst>
              <a:ext uri="{FF2B5EF4-FFF2-40B4-BE49-F238E27FC236}">
                <a16:creationId xmlns:a16="http://schemas.microsoft.com/office/drawing/2014/main" id="{9794C9F5-5509-43FB-A394-1D699E98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882551" cy="2587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9E5FCB-5DF0-4298-9DC0-04F745612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51054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Debris Management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0ABED69-789D-4C9A-90A0-6E85D7190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Sweep paved surfaces or blow clippings and trimmings onto grass rather than hosing down.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85EECF62-B364-4F11-AD08-D72C4756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C15AD1-E3F0-43AC-9F72-130AFA93022A}" type="slidenum">
              <a:rPr lang="en-US" altLang="en-US" sz="160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3317" name="Picture 4" descr="FB blowing grass">
            <a:extLst>
              <a:ext uri="{FF2B5EF4-FFF2-40B4-BE49-F238E27FC236}">
                <a16:creationId xmlns:a16="http://schemas.microsoft.com/office/drawing/2014/main" id="{2D95A275-D751-4D7D-9F0A-7504E850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715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A8D7F99-38EA-4DDB-B317-306FA94D3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5105400" cy="781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Debris Management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A6E2597-B60C-45B7-9EBF-28B41B400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1905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Never dispose of grass clippings, leaves or other debris in the storm drain.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</a:rPr>
              <a:t>Remove accumulated litter and debris from storm drain inlets.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680F4259-5CBD-4575-A0DE-5E671A15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C74C99-42D8-432D-9184-45011A28822F}" type="slidenum">
              <a:rPr lang="en-US" altLang="en-US" sz="1600">
                <a:solidFill>
                  <a:schemeClr val="tx2"/>
                </a:solidFill>
              </a:rPr>
              <a:pPr eaLnBrk="1" hangingPunct="1"/>
              <a:t>9</a:t>
            </a:fld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4341" name="Picture 5" descr="blowing grass sd">
            <a:extLst>
              <a:ext uri="{FF2B5EF4-FFF2-40B4-BE49-F238E27FC236}">
                <a16:creationId xmlns:a16="http://schemas.microsoft.com/office/drawing/2014/main" id="{D9702133-C7FF-4F5B-BFF9-B4815651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505200"/>
            <a:ext cx="4306887" cy="285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GP1404 Tulsa, OK 5-15-08">
            <a:extLst>
              <a:ext uri="{FF2B5EF4-FFF2-40B4-BE49-F238E27FC236}">
                <a16:creationId xmlns:a16="http://schemas.microsoft.com/office/drawing/2014/main" id="{C0651B26-520B-45DD-9633-D8E6DC1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75025"/>
            <a:ext cx="397986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2796</TotalTime>
  <Words>2607</Words>
  <Application>Microsoft Office PowerPoint</Application>
  <PresentationFormat>On-screen Show (4:3)</PresentationFormat>
  <Paragraphs>203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Photo House</vt:lpstr>
      <vt:lpstr>PowerPoint Presentation</vt:lpstr>
      <vt:lpstr>Parks and Grounds Maintenance</vt:lpstr>
      <vt:lpstr>Plant Selection</vt:lpstr>
      <vt:lpstr>Plant Selection</vt:lpstr>
      <vt:lpstr>Watering</vt:lpstr>
      <vt:lpstr>Watering</vt:lpstr>
      <vt:lpstr>Debris Management</vt:lpstr>
      <vt:lpstr>Debris Management</vt:lpstr>
      <vt:lpstr>Debris Management</vt:lpstr>
      <vt:lpstr>Soil Management </vt:lpstr>
      <vt:lpstr>Soil Management </vt:lpstr>
      <vt:lpstr>Pesticide and Herbicide Practices</vt:lpstr>
      <vt:lpstr>Pesticide and Herbicide Practices</vt:lpstr>
      <vt:lpstr>Pesticide and Herbicide Practices</vt:lpstr>
      <vt:lpstr>Pesticide and Herbicide Practices</vt:lpstr>
      <vt:lpstr>Pesticide and Herbicide Practices</vt:lpstr>
      <vt:lpstr>Pesticide and Herbicide Practices</vt:lpstr>
      <vt:lpstr>PowerPoint Presentation</vt:lpstr>
    </vt:vector>
  </TitlesOfParts>
  <Company>NCTCOG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Water Pollution Prevention:  What We Can Do</dc:title>
  <dc:creator>NCTCOG</dc:creator>
  <cp:lastModifiedBy>Richard Smith</cp:lastModifiedBy>
  <cp:revision>212</cp:revision>
  <dcterms:created xsi:type="dcterms:W3CDTF">2004-08-11T19:51:24Z</dcterms:created>
  <dcterms:modified xsi:type="dcterms:W3CDTF">2021-03-23T19:05:18Z</dcterms:modified>
</cp:coreProperties>
</file>